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8" r:id="rId4"/>
    <p:sldId id="284" r:id="rId5"/>
    <p:sldId id="276" r:id="rId6"/>
    <p:sldId id="272" r:id="rId7"/>
    <p:sldId id="270" r:id="rId8"/>
    <p:sldId id="271" r:id="rId9"/>
    <p:sldId id="282" r:id="rId10"/>
    <p:sldId id="283" r:id="rId11"/>
  </p:sldIdLst>
  <p:sldSz cx="9906000" cy="6858000" type="A4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66"/>
    <a:srgbClr val="714F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0345" autoAdjust="0"/>
  </p:normalViewPr>
  <p:slideViewPr>
    <p:cSldViewPr snapToGrid="0">
      <p:cViewPr varScale="1">
        <p:scale>
          <a:sx n="59" d="100"/>
          <a:sy n="59" d="100"/>
        </p:scale>
        <p:origin x="-1968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4E47B6-CD70-40B4-97DA-FEBD1DA4E0F2}" type="datetimeFigureOut">
              <a:rPr lang="es-ES"/>
              <a:pPr>
                <a:defRPr/>
              </a:pPr>
              <a:t>19/12/2024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E84573-D049-4A98-9980-F6D6778377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E1BAFE-E49E-4D93-A4E6-9FFC98BC6CF2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04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AD614F-F673-487B-9A38-6D412BBCC1AB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6175" y="409575"/>
            <a:ext cx="483870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846138" y="3759200"/>
            <a:ext cx="5438775" cy="39084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253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8612CD-0E64-455B-9E2E-1486E72E7A05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6175" y="409575"/>
            <a:ext cx="483870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846138" y="3759200"/>
            <a:ext cx="5438775" cy="39084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457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4E93AA-62E8-479D-9F8A-77BA4A80A13D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765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AB106-1C11-44BE-AEC2-34B46C0DF56C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969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B3DEC-EE83-4E6E-AC3C-92E48BCF3062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174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9BF05A-F6BD-42D3-B280-8D1C387E73E2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379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3D99EE-83B3-43B4-B6E2-1272F1B76EFB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584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7D1A3B-1752-44AD-B7BC-CDC7E55AF07C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4525-CABF-4A16-B328-9F7558096B4D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93CF-6B0E-43DC-9C79-6DCCFCA2ECE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5214-B91A-4830-B9FF-CBCFFE5074AE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CC6F-7A24-4586-94B4-059E2E1EC2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CF17-D5E2-4A3D-96CE-486C8D4613BA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2DED-36D8-4B73-A273-4D5671FC8DD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TITLE_AND_DESCRIPTION_1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D45A-1154-4683-B153-346C09882007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AC5B-5556-46A1-AEC9-BFE581F3406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304A-BC42-4CCD-936D-46468A570194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43BC-A339-4E2D-B25D-363B6344AEA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8074-4451-484E-8766-D6F56180FB17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20C2-ECC4-47FA-B304-9FF53370427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DB1F-4CDD-440F-8211-4B029EBB9B7B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93D9E-2374-4AB0-A339-512A3AB3FD2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1E96-745C-44E5-906B-798524795819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5798-0E88-41B7-BFD5-28484CE4DD4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42F1-CF40-41E9-AAAB-854FF23FAAD0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76E4-2F40-4B27-9AA2-989BF8024A4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BE2B-E592-4486-B3A0-FE3319F38063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75E3-4D08-4D20-8CFA-2D04241EE12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2A07-F94A-4834-B9E0-1F9C50702D43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850D-3AB5-4F0F-A5FB-96A1D37B48F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64D1F-7632-46CF-9B21-93621D2F0105}" type="datetimeFigureOut">
              <a:rPr lang="es-ES"/>
              <a:pPr>
                <a:defRPr/>
              </a:pPr>
              <a:t>19/12/2024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3510B8-769C-4E5F-81BC-B25F9CA1AE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75" r:id="rId12"/>
    <p:sldLayoutId id="2147483676" r:id="rId13"/>
    <p:sldLayoutId id="2147483677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lutamiento.defensa.gob.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uadroTexto 5"/>
          <p:cNvSpPr txBox="1">
            <a:spLocks noChangeArrowheads="1"/>
          </p:cNvSpPr>
          <p:nvPr/>
        </p:nvSpPr>
        <p:spPr bwMode="auto">
          <a:xfrm>
            <a:off x="0" y="593725"/>
            <a:ext cx="9906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Arial Narrow" pitchFamily="34" charset="0"/>
                <a:ea typeface="Noto Mono"/>
                <a:cs typeface="Times New Roman" pitchFamily="18" charset="0"/>
              </a:rPr>
              <a:t>DEPORTISTAS DE ALTO NIVEL </a:t>
            </a:r>
          </a:p>
          <a:p>
            <a:pPr algn="ctr"/>
            <a:r>
              <a:rPr lang="es-ES" sz="4000" b="1">
                <a:latin typeface="Arial Narrow" pitchFamily="34" charset="0"/>
                <a:ea typeface="Noto Mono"/>
                <a:cs typeface="Times New Roman" pitchFamily="18" charset="0"/>
              </a:rPr>
              <a:t>EN LAS FUERZAS ARMADAS</a:t>
            </a:r>
          </a:p>
        </p:txBody>
      </p:sp>
      <p:sp>
        <p:nvSpPr>
          <p:cNvPr id="17410" name="CuadroTexto 2"/>
          <p:cNvSpPr txBox="1">
            <a:spLocks noChangeArrowheads="1"/>
          </p:cNvSpPr>
          <p:nvPr/>
        </p:nvSpPr>
        <p:spPr bwMode="auto">
          <a:xfrm>
            <a:off x="3708400" y="1995488"/>
            <a:ext cx="2701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alibri" pitchFamily="34" charset="0"/>
              </a:rPr>
              <a:t>19 de diciembre de 2024</a:t>
            </a:r>
            <a:endParaRPr lang="es-ES">
              <a:latin typeface="Calibri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2260" y="2621222"/>
            <a:ext cx="2606059" cy="336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/>
          <p:cNvSpPr txBox="1"/>
          <p:nvPr/>
        </p:nvSpPr>
        <p:spPr>
          <a:xfrm>
            <a:off x="30163" y="6003925"/>
            <a:ext cx="33528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i="1" dirty="0">
                <a:latin typeface="+mn-lt"/>
                <a:cs typeface="+mn-cs"/>
              </a:rPr>
              <a:t>Francisco </a:t>
            </a:r>
            <a:r>
              <a:rPr lang="es-ES_tradnl" sz="1050" i="1" dirty="0" err="1">
                <a:latin typeface="+mn-lt"/>
                <a:cs typeface="+mn-cs"/>
              </a:rPr>
              <a:t>Garrigós</a:t>
            </a:r>
            <a:r>
              <a:rPr lang="es-ES_tradnl" sz="1050" i="1" dirty="0">
                <a:latin typeface="+mn-lt"/>
                <a:cs typeface="+mn-cs"/>
              </a:rPr>
              <a:t> Rosa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i="1" dirty="0">
                <a:latin typeface="+mn-lt"/>
                <a:cs typeface="+mn-cs"/>
              </a:rPr>
              <a:t>Sargento del Ejército del Aire y del Espacio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i="1" dirty="0">
                <a:latin typeface="+mn-lt"/>
                <a:cs typeface="+mn-cs"/>
              </a:rPr>
              <a:t>Medalla de bronce en Judo en Paris 2024</a:t>
            </a:r>
            <a:endParaRPr lang="es-ES" sz="1050" i="1" dirty="0">
              <a:latin typeface="+mn-lt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208" y="2695949"/>
            <a:ext cx="2753581" cy="3244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/>
          <p:cNvSpPr txBox="1"/>
          <p:nvPr/>
        </p:nvSpPr>
        <p:spPr>
          <a:xfrm>
            <a:off x="3382963" y="5954713"/>
            <a:ext cx="3352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i="1" dirty="0">
                <a:latin typeface="+mn-lt"/>
                <a:cs typeface="+mn-cs"/>
              </a:rPr>
              <a:t>Sara Márquez Manzano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i="1" dirty="0">
                <a:latin typeface="+mn-lt"/>
                <a:cs typeface="+mn-cs"/>
              </a:rPr>
              <a:t>Sargento de la Armada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i="1" dirty="0">
                <a:latin typeface="+mn-lt"/>
                <a:cs typeface="+mn-cs"/>
              </a:rPr>
              <a:t>Medalla de bronce en el campeonato del mundo de pentalón en Río de Janeiro 2022</a:t>
            </a:r>
            <a:endParaRPr lang="es-ES" sz="1050" i="1" dirty="0">
              <a:latin typeface="+mn-lt"/>
              <a:cs typeface="+mn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108" y="2650468"/>
            <a:ext cx="2863519" cy="3240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uadroTexto 14"/>
          <p:cNvSpPr txBox="1"/>
          <p:nvPr/>
        </p:nvSpPr>
        <p:spPr>
          <a:xfrm>
            <a:off x="6553200" y="5954713"/>
            <a:ext cx="3352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i="1" dirty="0">
                <a:latin typeface="+mn-lt"/>
                <a:cs typeface="+mn-cs"/>
              </a:rPr>
              <a:t>Carlos Arévalo López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i="1" dirty="0">
                <a:latin typeface="+mn-lt"/>
                <a:cs typeface="+mn-cs"/>
              </a:rPr>
              <a:t>Cabo del Ejército de Tierra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i="1" dirty="0">
                <a:latin typeface="+mn-lt"/>
                <a:cs typeface="+mn-cs"/>
              </a:rPr>
              <a:t>Medalla de bronce en piragüismo K4 500 en los Juegos Olímpicos de París 2024</a:t>
            </a:r>
            <a:endParaRPr lang="es-ES" sz="1050" i="1" dirty="0">
              <a:latin typeface="+mn-lt"/>
              <a:cs typeface="+mn-cs"/>
            </a:endParaRPr>
          </a:p>
        </p:txBody>
      </p:sp>
      <p:pic>
        <p:nvPicPr>
          <p:cNvPr id="17417" name="Picture 3" descr="32096ab4-e3b7-4726-8b16-8e2f091a37ea@corre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6350"/>
            <a:ext cx="12509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7678" y="2546496"/>
            <a:ext cx="2924377" cy="3517785"/>
          </a:xfrm>
          <a:prstGeom prst="ellipse">
            <a:avLst/>
          </a:prstGeom>
          <a:effectLst>
            <a:softEdge rad="1143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uadroTexto 1"/>
          <p:cNvSpPr txBox="1">
            <a:spLocks noChangeArrowheads="1"/>
          </p:cNvSpPr>
          <p:nvPr/>
        </p:nvSpPr>
        <p:spPr bwMode="auto">
          <a:xfrm>
            <a:off x="1844675" y="3087688"/>
            <a:ext cx="59436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0" tIns="49530" rIns="99060" bIns="49530">
            <a:spAutoFit/>
          </a:bodyPr>
          <a:lstStyle/>
          <a:p>
            <a:pPr algn="ctr" fontAlgn="t"/>
            <a:r>
              <a:rPr lang="en-US" sz="6500" b="1">
                <a:latin typeface="Calibri" pitchFamily="34" charset="0"/>
              </a:rPr>
              <a:t>¡GRACIAS!</a:t>
            </a:r>
          </a:p>
        </p:txBody>
      </p:sp>
      <p:pic>
        <p:nvPicPr>
          <p:cNvPr id="36866" name="Picture 3" descr="32096ab4-e3b7-4726-8b16-8e2f091a37ea@corr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12509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29368" y="920668"/>
            <a:ext cx="2823029" cy="2062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29368" y="4529919"/>
            <a:ext cx="2823029" cy="2092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85244" y="4529919"/>
            <a:ext cx="2796061" cy="2097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3571" y="920668"/>
            <a:ext cx="2783610" cy="199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3571" y="4534969"/>
            <a:ext cx="2783610" cy="2087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85244" y="888932"/>
            <a:ext cx="2796061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017588" y="969963"/>
            <a:ext cx="8016875" cy="60166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458" name="CuadroTexto 6"/>
          <p:cNvSpPr txBox="1">
            <a:spLocks noChangeArrowheads="1"/>
          </p:cNvSpPr>
          <p:nvPr/>
        </p:nvSpPr>
        <p:spPr bwMode="auto">
          <a:xfrm>
            <a:off x="0" y="247650"/>
            <a:ext cx="990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>
                <a:latin typeface="Arial Narrow" pitchFamily="34" charset="0"/>
                <a:ea typeface="Noto Mono"/>
                <a:cs typeface="Noto Mono"/>
              </a:rPr>
              <a:t>PROYECTO</a:t>
            </a:r>
          </a:p>
        </p:txBody>
      </p:sp>
      <p:grpSp>
        <p:nvGrpSpPr>
          <p:cNvPr id="19459" name="Grupo 16"/>
          <p:cNvGrpSpPr>
            <a:grpSpLocks/>
          </p:cNvGrpSpPr>
          <p:nvPr/>
        </p:nvGrpSpPr>
        <p:grpSpPr bwMode="auto">
          <a:xfrm>
            <a:off x="314325" y="6145213"/>
            <a:ext cx="592138" cy="712787"/>
            <a:chOff x="313618" y="6145533"/>
            <a:chExt cx="593156" cy="712467"/>
          </a:xfrm>
        </p:grpSpPr>
        <p:pic>
          <p:nvPicPr>
            <p:cNvPr id="19466" name="Imagen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618" y="6262777"/>
              <a:ext cx="593156" cy="59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Imagen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821" y="6145533"/>
              <a:ext cx="506750" cy="23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0" name="CuadroTexto 10"/>
          <p:cNvSpPr txBox="1">
            <a:spLocks noChangeArrowheads="1"/>
          </p:cNvSpPr>
          <p:nvPr/>
        </p:nvSpPr>
        <p:spPr bwMode="auto">
          <a:xfrm>
            <a:off x="1162050" y="1039813"/>
            <a:ext cx="7872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400" b="1">
                <a:latin typeface="Calibri" pitchFamily="34" charset="0"/>
              </a:rPr>
              <a:t>Incorporar deportistas de alto nivel en las Fuerzas Armadas</a:t>
            </a:r>
            <a:endParaRPr lang="es-ES" sz="2400" b="1">
              <a:latin typeface="Calibri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3993" y="2516890"/>
            <a:ext cx="4829006" cy="2593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3" descr="32096ab4-e3b7-4726-8b16-8e2f091a37ea@corre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6350"/>
            <a:ext cx="12509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3587750" y="1839913"/>
            <a:ext cx="631825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+mn-lt"/>
                <a:cs typeface="+mn-cs"/>
              </a:rPr>
              <a:t>Acceso </a:t>
            </a:r>
            <a:r>
              <a:rPr lang="es-ES_tradnl" sz="2000" b="1" dirty="0">
                <a:latin typeface="+mn-lt"/>
                <a:cs typeface="+mn-cs"/>
              </a:rPr>
              <a:t>a </a:t>
            </a:r>
            <a:r>
              <a:rPr lang="es-ES_tradnl" sz="2000" b="1" dirty="0">
                <a:latin typeface="+mn-lt"/>
                <a:cs typeface="+mn-cs"/>
              </a:rPr>
              <a:t>la escala de tropa y marinería </a:t>
            </a:r>
            <a:endParaRPr lang="es-ES" sz="2000" b="1" dirty="0">
              <a:latin typeface="+mn-lt"/>
              <a:cs typeface="+mn-cs"/>
            </a:endParaRPr>
          </a:p>
          <a:p>
            <a:pPr marL="1431925" indent="361950" algn="just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latin typeface="+mn-lt"/>
                <a:cs typeface="+mn-cs"/>
              </a:rPr>
              <a:t>Próxima </a:t>
            </a:r>
            <a:r>
              <a:rPr lang="es-ES" sz="2000" b="1" dirty="0">
                <a:latin typeface="+mn-lt"/>
                <a:cs typeface="+mn-cs"/>
              </a:rPr>
              <a:t>Convocatoria: </a:t>
            </a:r>
            <a:r>
              <a:rPr lang="es-ES" sz="2000" b="1" u="sng" dirty="0">
                <a:latin typeface="+mn-lt"/>
                <a:cs typeface="+mn-cs"/>
              </a:rPr>
              <a:t>Enero</a:t>
            </a:r>
            <a:r>
              <a:rPr lang="es-ES" sz="2000" b="1" dirty="0">
                <a:latin typeface="+mn-lt"/>
                <a:cs typeface="+mn-cs"/>
              </a:rPr>
              <a:t> </a:t>
            </a:r>
            <a:r>
              <a:rPr lang="es-ES" sz="2000" b="1" dirty="0">
                <a:latin typeface="+mn-lt"/>
                <a:cs typeface="+mn-cs"/>
              </a:rPr>
              <a:t>2025 </a:t>
            </a:r>
          </a:p>
          <a:p>
            <a:pPr marL="1793875" indent="-342900" algn="just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latin typeface="+mn-lt"/>
                <a:cs typeface="+mn-cs"/>
              </a:rPr>
              <a:t>Fomentar </a:t>
            </a:r>
            <a:r>
              <a:rPr lang="es-ES" sz="2000" b="1" dirty="0">
                <a:latin typeface="+mn-lt"/>
                <a:cs typeface="+mn-cs"/>
              </a:rPr>
              <a:t>la educación física en las </a:t>
            </a:r>
            <a:r>
              <a:rPr lang="es-ES" sz="2000" b="1" dirty="0">
                <a:latin typeface="+mn-lt"/>
                <a:cs typeface="+mn-cs"/>
              </a:rPr>
              <a:t>FAS</a:t>
            </a:r>
            <a:endParaRPr lang="es-ES" sz="2000" b="1" dirty="0">
              <a:latin typeface="+mn-lt"/>
              <a:cs typeface="+mn-cs"/>
            </a:endParaRPr>
          </a:p>
        </p:txBody>
      </p:sp>
      <p:pic>
        <p:nvPicPr>
          <p:cNvPr id="19464" name="Imagen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51863" y="5773738"/>
            <a:ext cx="11858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CuadroTexto 13"/>
          <p:cNvSpPr txBox="1">
            <a:spLocks noChangeArrowheads="1"/>
          </p:cNvSpPr>
          <p:nvPr/>
        </p:nvSpPr>
        <p:spPr bwMode="auto">
          <a:xfrm>
            <a:off x="2051050" y="5246688"/>
            <a:ext cx="79454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2000" b="1">
                <a:latin typeface="Calibri" pitchFamily="34" charset="0"/>
              </a:rPr>
              <a:t>Estímulo para que más militares se interesen en la Alta Competición</a:t>
            </a:r>
          </a:p>
          <a:p>
            <a:pPr marL="285750" indent="-285750">
              <a:buFont typeface="Arial" charset="0"/>
              <a:buChar char="•"/>
            </a:pP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824288" y="3636963"/>
            <a:ext cx="64452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+mn-lt"/>
                <a:cs typeface="+mn-cs"/>
              </a:rPr>
              <a:t>      DOCUMENTACIÓN NECESARIA </a:t>
            </a: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Original y </a:t>
            </a:r>
            <a:r>
              <a:rPr lang="es-ES" sz="2000" dirty="0">
                <a:latin typeface="+mn-lt"/>
                <a:cs typeface="+mn-cs"/>
              </a:rPr>
              <a:t>copia </a:t>
            </a:r>
            <a:r>
              <a:rPr lang="es-ES" sz="2000" dirty="0">
                <a:latin typeface="+mn-lt"/>
                <a:cs typeface="+mn-cs"/>
              </a:rPr>
              <a:t>del </a:t>
            </a:r>
            <a:r>
              <a:rPr lang="es-ES" sz="2000" dirty="0">
                <a:latin typeface="+mn-lt"/>
                <a:cs typeface="+mn-cs"/>
              </a:rPr>
              <a:t>DNI </a:t>
            </a:r>
            <a:r>
              <a:rPr lang="es-ES" sz="2000" dirty="0">
                <a:latin typeface="+mn-lt"/>
                <a:cs typeface="+mn-cs"/>
              </a:rPr>
              <a:t>o </a:t>
            </a:r>
            <a:r>
              <a:rPr lang="es-ES" sz="2000" dirty="0">
                <a:latin typeface="+mn-lt"/>
                <a:cs typeface="+mn-cs"/>
              </a:rPr>
              <a:t>Pasaporte</a:t>
            </a: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Documentos acrediten méritos nivel educativo</a:t>
            </a:r>
          </a:p>
          <a:p>
            <a:pPr marL="1173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+mn-lt"/>
                <a:cs typeface="+mn-cs"/>
              </a:rPr>
              <a:t>Títulos originales o Certificado CSV</a:t>
            </a:r>
          </a:p>
          <a:p>
            <a:pPr marL="1173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+mn-lt"/>
                <a:cs typeface="+mn-cs"/>
              </a:rPr>
              <a:t>Autorización para comprobación</a:t>
            </a:r>
            <a:endParaRPr lang="es-ES" sz="2000" dirty="0">
              <a:latin typeface="+mn-lt"/>
              <a:cs typeface="+mn-cs"/>
            </a:endParaRP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Permiso progenitor </a:t>
            </a:r>
            <a:r>
              <a:rPr lang="es-ES" sz="2000" dirty="0">
                <a:latin typeface="+mn-lt"/>
                <a:cs typeface="+mn-cs"/>
              </a:rPr>
              <a:t>si no se ha cumplido 18 </a:t>
            </a:r>
            <a:r>
              <a:rPr lang="es-ES" sz="2000" dirty="0">
                <a:latin typeface="+mn-lt"/>
                <a:cs typeface="+mn-cs"/>
              </a:rPr>
              <a:t>años</a:t>
            </a:r>
            <a:endParaRPr lang="es-ES" sz="2000" dirty="0">
              <a:latin typeface="+mn-lt"/>
              <a:cs typeface="+mn-cs"/>
            </a:endParaRP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b="1" dirty="0">
              <a:latin typeface="+mn-lt"/>
              <a:cs typeface="+mn-cs"/>
            </a:endParaRPr>
          </a:p>
        </p:txBody>
      </p:sp>
      <p:pic>
        <p:nvPicPr>
          <p:cNvPr id="21506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1863" y="5773738"/>
            <a:ext cx="11858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uadroTexto 6"/>
          <p:cNvSpPr txBox="1">
            <a:spLocks noChangeArrowheads="1"/>
          </p:cNvSpPr>
          <p:nvPr/>
        </p:nvSpPr>
        <p:spPr bwMode="auto">
          <a:xfrm>
            <a:off x="0" y="44450"/>
            <a:ext cx="990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solidFill>
                  <a:srgbClr val="000000"/>
                </a:solidFill>
                <a:latin typeface="Arial Narrow" pitchFamily="34" charset="0"/>
                <a:ea typeface="Noto Mono"/>
                <a:cs typeface="Noto Mono"/>
              </a:rPr>
              <a:t>    ACCESO A LAS FUERZAS ARMADAS</a:t>
            </a:r>
            <a:endParaRPr lang="es-ES" sz="3600" b="1">
              <a:solidFill>
                <a:srgbClr val="000000"/>
              </a:solidFill>
              <a:latin typeface="Arial Narrow" pitchFamily="34" charset="0"/>
              <a:ea typeface="Noto Mono"/>
              <a:cs typeface="Noto Mono"/>
            </a:endParaRPr>
          </a:p>
        </p:txBody>
      </p:sp>
      <p:grpSp>
        <p:nvGrpSpPr>
          <p:cNvPr id="21508" name="Grupo 16"/>
          <p:cNvGrpSpPr>
            <a:grpSpLocks/>
          </p:cNvGrpSpPr>
          <p:nvPr/>
        </p:nvGrpSpPr>
        <p:grpSpPr bwMode="auto">
          <a:xfrm>
            <a:off x="314325" y="6145213"/>
            <a:ext cx="592138" cy="712787"/>
            <a:chOff x="313618" y="6145533"/>
            <a:chExt cx="593156" cy="712467"/>
          </a:xfrm>
        </p:grpSpPr>
        <p:pic>
          <p:nvPicPr>
            <p:cNvPr id="21513" name="Imagen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618" y="6262777"/>
              <a:ext cx="593156" cy="59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Imagen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821" y="6145533"/>
              <a:ext cx="506750" cy="23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" name="Conector recto 23"/>
          <p:cNvCxnSpPr/>
          <p:nvPr/>
        </p:nvCxnSpPr>
        <p:spPr>
          <a:xfrm flipV="1">
            <a:off x="4232275" y="3490913"/>
            <a:ext cx="5330825" cy="17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4232275" y="1373188"/>
            <a:ext cx="5589588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+mn-lt"/>
                <a:cs typeface="+mn-cs"/>
              </a:rPr>
              <a:t>REQUISITOS DE ACCESO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+mn-lt"/>
                <a:cs typeface="+mn-cs"/>
              </a:rPr>
              <a:t>Edad entre 18 y 28 años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+mn-lt"/>
                <a:cs typeface="+mn-cs"/>
              </a:rPr>
              <a:t>Nivel educativo mínimo ESO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Poseer nacionalidad </a:t>
            </a:r>
            <a:r>
              <a:rPr lang="es-ES" sz="2000" dirty="0">
                <a:latin typeface="+mn-lt"/>
                <a:cs typeface="+mn-cs"/>
              </a:rPr>
              <a:t>española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No </a:t>
            </a:r>
            <a:r>
              <a:rPr lang="es-ES" sz="2000" dirty="0">
                <a:latin typeface="+mn-lt"/>
                <a:cs typeface="+mn-cs"/>
              </a:rPr>
              <a:t>estar privado de derechos </a:t>
            </a:r>
            <a:r>
              <a:rPr lang="es-ES" sz="2000" dirty="0">
                <a:latin typeface="+mn-lt"/>
                <a:cs typeface="+mn-cs"/>
              </a:rPr>
              <a:t>civiles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Carecer </a:t>
            </a:r>
            <a:r>
              <a:rPr lang="es-ES" sz="2000" dirty="0">
                <a:latin typeface="+mn-lt"/>
                <a:cs typeface="+mn-cs"/>
              </a:rPr>
              <a:t>de </a:t>
            </a:r>
            <a:r>
              <a:rPr lang="es-ES" sz="2000" dirty="0">
                <a:latin typeface="+mn-lt"/>
                <a:cs typeface="+mn-cs"/>
              </a:rPr>
              <a:t>antecedentes</a:t>
            </a:r>
            <a:endParaRPr lang="es-ES" sz="2000" u="sng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latin typeface="+mn-lt"/>
              <a:cs typeface="+mn-cs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25" y="1128713"/>
            <a:ext cx="3370263" cy="4492625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512" name="Picture 3" descr="32096ab4-e3b7-4726-8b16-8e2f091a37ea@corre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6350"/>
            <a:ext cx="12509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4067312" y="838718"/>
            <a:ext cx="5709006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+mn-lt"/>
                <a:cs typeface="+mn-cs"/>
              </a:rPr>
              <a:t>1ª FASE </a:t>
            </a: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+mn-lt"/>
                <a:cs typeface="+mn-cs"/>
              </a:rPr>
              <a:t>CONCURSO: Valoración de méritos</a:t>
            </a:r>
          </a:p>
          <a:p>
            <a:pPr marL="1173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>
                <a:latin typeface="+mn-lt"/>
                <a:cs typeface="+mn-cs"/>
              </a:rPr>
              <a:t>Permiso de conducción</a:t>
            </a:r>
          </a:p>
          <a:p>
            <a:pPr marL="1173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u="sng" dirty="0">
                <a:latin typeface="+mn-lt"/>
                <a:cs typeface="+mn-cs"/>
              </a:rPr>
              <a:t>Nombramiento cómo </a:t>
            </a:r>
            <a:r>
              <a:rPr lang="es-ES_tradnl" dirty="0">
                <a:latin typeface="+mn-lt"/>
                <a:cs typeface="+mn-cs"/>
              </a:rPr>
              <a:t>DAN </a:t>
            </a:r>
            <a:r>
              <a:rPr lang="es-ES_tradnl" u="sng" dirty="0">
                <a:latin typeface="+mn-lt"/>
                <a:cs typeface="+mn-cs"/>
              </a:rPr>
              <a:t>(BOE)</a:t>
            </a:r>
          </a:p>
          <a:p>
            <a:pPr marL="1173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u="sng" dirty="0">
                <a:latin typeface="+mn-lt"/>
                <a:cs typeface="+mn-cs"/>
              </a:rPr>
              <a:t>Certificado nivel de </a:t>
            </a:r>
            <a:r>
              <a:rPr lang="es-ES_tradnl" dirty="0">
                <a:latin typeface="+mn-lt"/>
                <a:cs typeface="+mn-cs"/>
              </a:rPr>
              <a:t>Inglés</a:t>
            </a:r>
          </a:p>
          <a:p>
            <a:pPr marL="1173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u="sng" dirty="0">
                <a:latin typeface="+mn-lt"/>
                <a:cs typeface="+mn-cs"/>
              </a:rPr>
              <a:t>Certificado de </a:t>
            </a:r>
            <a:r>
              <a:rPr lang="es-ES_tradnl" dirty="0">
                <a:latin typeface="+mn-lt"/>
                <a:cs typeface="+mn-cs"/>
              </a:rPr>
              <a:t>Estudios</a:t>
            </a:r>
          </a:p>
          <a:p>
            <a:pPr marL="830263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trike="sngStrike" dirty="0">
              <a:latin typeface="+mn-lt"/>
              <a:cs typeface="+mn-cs"/>
            </a:endParaRP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+mn-lt"/>
                <a:cs typeface="+mn-cs"/>
              </a:rPr>
              <a:t>OPOSICIÓN: Prueba de aptitudes</a:t>
            </a:r>
          </a:p>
          <a:p>
            <a:pPr marL="161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+mn-lt"/>
                <a:cs typeface="+mn-cs"/>
              </a:rPr>
              <a:t>Verbal</a:t>
            </a:r>
            <a:r>
              <a:rPr lang="es-ES" sz="1400" dirty="0">
                <a:latin typeface="+mn-lt"/>
                <a:cs typeface="+mn-cs"/>
              </a:rPr>
              <a:t>, numérico, espacial, mecánico, perceptivo, memoria y razonamiento </a:t>
            </a:r>
            <a:r>
              <a:rPr lang="es-ES" sz="1400" dirty="0">
                <a:latin typeface="+mn-lt"/>
                <a:cs typeface="+mn-cs"/>
              </a:rPr>
              <a:t>abstracto</a:t>
            </a:r>
            <a:endParaRPr lang="es-ES" sz="1400" dirty="0">
              <a:latin typeface="+mn-lt"/>
              <a:cs typeface="+mn-cs"/>
            </a:endParaRP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b="1" dirty="0">
              <a:latin typeface="+mn-lt"/>
              <a:cs typeface="+mn-cs"/>
            </a:endParaRPr>
          </a:p>
        </p:txBody>
      </p:sp>
      <p:pic>
        <p:nvPicPr>
          <p:cNvPr id="23554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5918200"/>
            <a:ext cx="118586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uadroTexto 6"/>
          <p:cNvSpPr txBox="1">
            <a:spLocks noChangeArrowheads="1"/>
          </p:cNvSpPr>
          <p:nvPr/>
        </p:nvSpPr>
        <p:spPr bwMode="auto">
          <a:xfrm>
            <a:off x="0" y="44450"/>
            <a:ext cx="990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solidFill>
                  <a:srgbClr val="000000"/>
                </a:solidFill>
                <a:latin typeface="Arial Narrow" pitchFamily="34" charset="0"/>
                <a:ea typeface="Noto Mono"/>
                <a:cs typeface="Noto Mono"/>
              </a:rPr>
              <a:t>FASES Y PRUEBAS DE ACCESO</a:t>
            </a:r>
            <a:endParaRPr lang="es-ES" sz="3600" b="1">
              <a:solidFill>
                <a:srgbClr val="000000"/>
              </a:solidFill>
              <a:latin typeface="Arial Narrow" pitchFamily="34" charset="0"/>
              <a:ea typeface="Noto Mono"/>
              <a:cs typeface="Noto Mono"/>
            </a:endParaRPr>
          </a:p>
        </p:txBody>
      </p:sp>
      <p:grpSp>
        <p:nvGrpSpPr>
          <p:cNvPr id="23556" name="Grupo 16"/>
          <p:cNvGrpSpPr>
            <a:grpSpLocks/>
          </p:cNvGrpSpPr>
          <p:nvPr/>
        </p:nvGrpSpPr>
        <p:grpSpPr bwMode="auto">
          <a:xfrm>
            <a:off x="314325" y="6145213"/>
            <a:ext cx="592138" cy="712787"/>
            <a:chOff x="313618" y="6145533"/>
            <a:chExt cx="593156" cy="712467"/>
          </a:xfrm>
        </p:grpSpPr>
        <p:pic>
          <p:nvPicPr>
            <p:cNvPr id="23565" name="Imagen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618" y="6262777"/>
              <a:ext cx="593156" cy="59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Imagen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821" y="6145533"/>
              <a:ext cx="506750" cy="23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CuadroTexto 22"/>
          <p:cNvSpPr txBox="1"/>
          <p:nvPr/>
        </p:nvSpPr>
        <p:spPr>
          <a:xfrm>
            <a:off x="4186238" y="3644900"/>
            <a:ext cx="5589587" cy="280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+mn-lt"/>
                <a:cs typeface="+mn-cs"/>
              </a:rPr>
              <a:t>2ª FASE </a:t>
            </a: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+mn-lt"/>
                <a:cs typeface="+mn-cs"/>
              </a:rPr>
              <a:t>Pruebas psicológicas</a:t>
            </a: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+mn-lt"/>
                <a:cs typeface="+mn-cs"/>
              </a:rPr>
              <a:t>Reconocimiento médico </a:t>
            </a: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+mn-lt"/>
                <a:cs typeface="+mn-cs"/>
              </a:rPr>
              <a:t>Prueba de aptitud física</a:t>
            </a:r>
          </a:p>
          <a:p>
            <a:pPr marL="1173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latin typeface="+mn-lt"/>
                <a:cs typeface="+mn-cs"/>
              </a:rPr>
              <a:t>Salto de longitud sin </a:t>
            </a:r>
            <a:r>
              <a:rPr lang="es-ES" sz="1400" dirty="0">
                <a:latin typeface="+mn-lt"/>
                <a:cs typeface="+mn-cs"/>
              </a:rPr>
              <a:t>carrera</a:t>
            </a:r>
          </a:p>
          <a:p>
            <a:pPr marL="1173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latin typeface="+mn-lt"/>
                <a:cs typeface="+mn-cs"/>
              </a:rPr>
              <a:t>Abdominales</a:t>
            </a:r>
          </a:p>
          <a:p>
            <a:pPr marL="1173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latin typeface="+mn-lt"/>
                <a:cs typeface="+mn-cs"/>
              </a:rPr>
              <a:t>Flexo-extensiones </a:t>
            </a:r>
            <a:r>
              <a:rPr lang="es-ES" sz="1400" dirty="0">
                <a:latin typeface="+mn-lt"/>
                <a:cs typeface="+mn-cs"/>
              </a:rPr>
              <a:t>de </a:t>
            </a:r>
            <a:r>
              <a:rPr lang="es-ES" sz="1400" dirty="0">
                <a:latin typeface="+mn-lt"/>
                <a:cs typeface="+mn-cs"/>
              </a:rPr>
              <a:t>brazos</a:t>
            </a:r>
          </a:p>
          <a:p>
            <a:pPr marL="1173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latin typeface="+mn-lt"/>
                <a:cs typeface="+mn-cs"/>
              </a:rPr>
              <a:t>Carrera de ida y vuelta</a:t>
            </a: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_tradnl" sz="2000" b="1" dirty="0">
              <a:latin typeface="+mn-lt"/>
              <a:cs typeface="+mn-cs"/>
            </a:endParaRPr>
          </a:p>
          <a:p>
            <a:pPr marL="715963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b="1" dirty="0">
              <a:latin typeface="+mn-lt"/>
              <a:cs typeface="+mn-cs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4167188" y="819150"/>
            <a:ext cx="5332412" cy="17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4232275" y="3644900"/>
            <a:ext cx="5330825" cy="17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Rectángulo 8"/>
          <p:cNvSpPr>
            <a:spLocks noChangeArrowheads="1"/>
          </p:cNvSpPr>
          <p:nvPr/>
        </p:nvSpPr>
        <p:spPr bwMode="auto">
          <a:xfrm>
            <a:off x="4102100" y="5584825"/>
            <a:ext cx="546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2000" b="1">
              <a:latin typeface="Calibri" pitchFamily="34" charset="0"/>
            </a:endParaRPr>
          </a:p>
          <a:p>
            <a:r>
              <a:rPr lang="es-ES_tradnl" sz="1600" b="1">
                <a:latin typeface="Calibri" pitchFamily="34" charset="0"/>
              </a:rPr>
              <a:t>Incorporación a Centros de Formación en mayo/noviembre</a:t>
            </a:r>
            <a:endParaRPr lang="es-ES" sz="1600" b="1">
              <a:latin typeface="Calibri" pitchFamily="34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4232275" y="5891213"/>
            <a:ext cx="5330825" cy="17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3" descr="32096ab4-e3b7-4726-8b16-8e2f091a37ea@corre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6350"/>
            <a:ext cx="12509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" descr="https://www.educatop.es/wp-content/uploads/2020/08/shutterstock_279531860-1-768x5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1057275"/>
            <a:ext cx="333216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4" descr="https://www.pruebasfisicas.net/wp-content/uploads/2018/07/pruebas-fisicas-ejercito-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9088" y="3790950"/>
            <a:ext cx="33702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3" descr="32096ab4-e3b7-4726-8b16-8e2f091a37ea@corr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350"/>
            <a:ext cx="12509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714750" y="1728788"/>
            <a:ext cx="768350" cy="2305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_tradnl" altLang="es-ES" sz="2200" b="1" dirty="0" smtClean="0">
                <a:solidFill>
                  <a:srgbClr val="000000"/>
                </a:solidFill>
              </a:rPr>
              <a:t>FMG</a:t>
            </a:r>
            <a:endParaRPr lang="es-ES" altLang="es-ES" sz="2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111750" y="1724025"/>
            <a:ext cx="863600" cy="23034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_tradnl" altLang="es-ES" sz="2200" b="1" dirty="0" smtClean="0">
                <a:solidFill>
                  <a:srgbClr val="000000"/>
                </a:solidFill>
              </a:rPr>
              <a:t>FME</a:t>
            </a:r>
            <a:endParaRPr lang="es-ES" altLang="es-ES" sz="2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176338" y="5614988"/>
            <a:ext cx="8334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es-ES" b="1" dirty="0">
                <a:solidFill>
                  <a:srgbClr val="000000"/>
                </a:solidFill>
                <a:latin typeface="+mn-lt"/>
                <a:cs typeface="+mn-cs"/>
              </a:rPr>
              <a:t>PERIODOS:</a:t>
            </a:r>
          </a:p>
          <a:p>
            <a:pPr marL="711200" indent="-342900" algn="just" eaLnBrk="0" hangingPunct="0">
              <a:buFont typeface="+mj-lt"/>
              <a:buAutoNum type="arabicPeriod"/>
              <a:defRPr/>
            </a:pPr>
            <a:r>
              <a:rPr lang="es-ES" dirty="0">
                <a:solidFill>
                  <a:srgbClr val="000000"/>
                </a:solidFill>
                <a:latin typeface="+mn-lt"/>
                <a:cs typeface="+mn-cs"/>
              </a:rPr>
              <a:t>Adaptación y Orientación a la Vida Militar (2 semanas)</a:t>
            </a:r>
          </a:p>
          <a:p>
            <a:pPr marL="711200" indent="-342900" algn="just" eaLnBrk="0" hangingPunct="0">
              <a:buFont typeface="+mj-lt"/>
              <a:buAutoNum type="arabicPeriod"/>
              <a:defRPr/>
            </a:pPr>
            <a:r>
              <a:rPr lang="es-ES_tradnl" b="1" u="sng" dirty="0">
                <a:solidFill>
                  <a:srgbClr val="000000"/>
                </a:solidFill>
                <a:latin typeface="+mn-lt"/>
                <a:cs typeface="+mn-cs"/>
              </a:rPr>
              <a:t>FMG</a:t>
            </a:r>
            <a:r>
              <a:rPr lang="es-ES_tradnl" dirty="0">
                <a:solidFill>
                  <a:srgbClr val="000000"/>
                </a:solidFill>
                <a:latin typeface="+mn-lt"/>
                <a:cs typeface="+mn-cs"/>
              </a:rPr>
              <a:t>: </a:t>
            </a:r>
            <a:r>
              <a:rPr lang="es-ES_tradnl" dirty="0">
                <a:solidFill>
                  <a:srgbClr val="000000"/>
                </a:solidFill>
                <a:latin typeface="+mn-lt"/>
                <a:cs typeface="+mn-cs"/>
              </a:rPr>
              <a:t>Formación </a:t>
            </a:r>
            <a:r>
              <a:rPr lang="es-ES_tradnl" dirty="0">
                <a:solidFill>
                  <a:srgbClr val="000000"/>
                </a:solidFill>
                <a:latin typeface="+mn-lt"/>
                <a:cs typeface="+mn-cs"/>
              </a:rPr>
              <a:t>Militar General (8 semanas)</a:t>
            </a:r>
            <a:endParaRPr lang="es-ES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11200" indent="-342900" algn="just" eaLnBrk="0" hangingPunct="0">
              <a:buFont typeface="+mj-lt"/>
              <a:buAutoNum type="arabicPeriod"/>
              <a:defRPr/>
            </a:pPr>
            <a:r>
              <a:rPr lang="es-ES" b="1" u="sng" dirty="0">
                <a:solidFill>
                  <a:srgbClr val="000000"/>
                </a:solidFill>
                <a:latin typeface="+mn-lt"/>
                <a:cs typeface="+mn-cs"/>
              </a:rPr>
              <a:t>FME</a:t>
            </a:r>
            <a:r>
              <a:rPr lang="es-ES" dirty="0">
                <a:solidFill>
                  <a:srgbClr val="000000"/>
                </a:solidFill>
                <a:latin typeface="+mn-lt"/>
                <a:cs typeface="+mn-cs"/>
              </a:rPr>
              <a:t>: Formación Militar Específica y de Especialidad Fundamental (10 semanas)</a:t>
            </a:r>
            <a:endParaRPr lang="es-ES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091" name="2 Grupo"/>
          <p:cNvGrpSpPr>
            <a:grpSpLocks/>
          </p:cNvGrpSpPr>
          <p:nvPr/>
        </p:nvGrpSpPr>
        <p:grpSpPr bwMode="auto">
          <a:xfrm>
            <a:off x="879475" y="1719263"/>
            <a:ext cx="2551113" cy="2219325"/>
            <a:chOff x="572505" y="2875060"/>
            <a:chExt cx="2552131" cy="2219895"/>
          </a:xfrm>
        </p:grpSpPr>
        <p:sp>
          <p:nvSpPr>
            <p:cNvPr id="11" name="1 Llamada de flecha a la derecha"/>
            <p:cNvSpPr/>
            <p:nvPr/>
          </p:nvSpPr>
          <p:spPr>
            <a:xfrm>
              <a:off x="572505" y="2875060"/>
              <a:ext cx="2552131" cy="2219895"/>
            </a:xfrm>
            <a:prstGeom prst="rightArrowCallout">
              <a:avLst>
                <a:gd name="adj1" fmla="val 25000"/>
                <a:gd name="adj2" fmla="val 19118"/>
                <a:gd name="adj3" fmla="val 14839"/>
                <a:gd name="adj4" fmla="val 74603"/>
              </a:avLst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696379" y="2963983"/>
              <a:ext cx="1637366" cy="11464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s-ES_tradnl" altLang="es-ES" sz="2400" b="1" dirty="0" smtClean="0">
                  <a:solidFill>
                    <a:srgbClr val="000000"/>
                  </a:solidFill>
                </a:rPr>
                <a:t>ESO</a:t>
              </a:r>
              <a:endParaRPr lang="es-ES" altLang="es-ES" sz="2400" b="1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1142645" y="4205727"/>
              <a:ext cx="686074" cy="6256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s-ES_tradnl" altLang="es-ES" sz="1800" dirty="0" smtClean="0">
                  <a:solidFill>
                    <a:srgbClr val="000000"/>
                  </a:solidFill>
                </a:rPr>
                <a:t>18-29</a:t>
              </a:r>
            </a:p>
            <a:p>
              <a:pPr algn="ctr"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s-ES_tradnl" altLang="es-ES" sz="1100" b="1" dirty="0" smtClean="0">
                  <a:solidFill>
                    <a:srgbClr val="000000"/>
                  </a:solidFill>
                </a:rPr>
                <a:t>años</a:t>
              </a:r>
              <a:endParaRPr lang="es-ES" altLang="es-ES" sz="2000" b="1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714750" y="1082675"/>
            <a:ext cx="2265363" cy="4984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_tradnl" altLang="es-ES" sz="1600" dirty="0" smtClean="0">
                <a:solidFill>
                  <a:srgbClr val="000000"/>
                </a:solidFill>
              </a:rPr>
              <a:t>575 horas / 20 semanas</a:t>
            </a:r>
            <a:endParaRPr lang="es-ES" altLang="es-E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3" name="CuadroTexto 18"/>
          <p:cNvSpPr txBox="1">
            <a:spLocks noChangeArrowheads="1"/>
          </p:cNvSpPr>
          <p:nvPr/>
        </p:nvSpPr>
        <p:spPr bwMode="auto">
          <a:xfrm>
            <a:off x="0" y="44450"/>
            <a:ext cx="990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solidFill>
                  <a:srgbClr val="000000"/>
                </a:solidFill>
                <a:latin typeface="Arial Narrow" pitchFamily="34" charset="0"/>
                <a:ea typeface="Noto Mono"/>
                <a:cs typeface="Noto Mono"/>
              </a:rPr>
              <a:t>ENSEÑANZA DE FORMACIÓN</a:t>
            </a:r>
            <a:endParaRPr lang="es-ES" sz="3600" b="1">
              <a:solidFill>
                <a:srgbClr val="000000"/>
              </a:solidFill>
              <a:latin typeface="Arial Narrow" pitchFamily="34" charset="0"/>
              <a:ea typeface="Noto Mono"/>
              <a:cs typeface="Noto Mono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 rot="16200000">
            <a:off x="3475038" y="2735263"/>
            <a:ext cx="2308225" cy="2762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_tradnl" altLang="es-E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Jura  Bandera  y Firma Compromiso</a:t>
            </a:r>
            <a:endParaRPr lang="es-ES" altLang="es-E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" name="98 CuadroTexto"/>
          <p:cNvSpPr txBox="1">
            <a:spLocks noChangeArrowheads="1"/>
          </p:cNvSpPr>
          <p:nvPr/>
        </p:nvSpPr>
        <p:spPr bwMode="auto">
          <a:xfrm>
            <a:off x="3867150" y="4157663"/>
            <a:ext cx="965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1200" b="1">
                <a:solidFill>
                  <a:srgbClr val="000000"/>
                </a:solidFill>
                <a:ea typeface="MS PGothic" pitchFamily="34" charset="-128"/>
              </a:rPr>
              <a:t>CEFOT 1</a:t>
            </a:r>
          </a:p>
        </p:txBody>
      </p:sp>
      <p:sp>
        <p:nvSpPr>
          <p:cNvPr id="1096" name="109 CuadroTexto"/>
          <p:cNvSpPr txBox="1">
            <a:spLocks noChangeArrowheads="1"/>
          </p:cNvSpPr>
          <p:nvPr/>
        </p:nvSpPr>
        <p:spPr bwMode="auto">
          <a:xfrm>
            <a:off x="4494213" y="4148138"/>
            <a:ext cx="1938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1200" b="1">
                <a:solidFill>
                  <a:srgbClr val="000000"/>
                </a:solidFill>
                <a:ea typeface="MS PGothic" pitchFamily="34" charset="-128"/>
              </a:rPr>
              <a:t>CEFOT 2</a:t>
            </a:r>
          </a:p>
        </p:txBody>
      </p:sp>
      <p:graphicFrame>
        <p:nvGraphicFramePr>
          <p:cNvPr id="1086" name="Object 62"/>
          <p:cNvGraphicFramePr>
            <a:graphicFrameLocks noChangeAspect="1"/>
          </p:cNvGraphicFramePr>
          <p:nvPr/>
        </p:nvGraphicFramePr>
        <p:xfrm>
          <a:off x="3903663" y="4424363"/>
          <a:ext cx="920750" cy="1179512"/>
        </p:xfrm>
        <a:graphic>
          <a:graphicData uri="http://schemas.openxmlformats.org/presentationml/2006/ole">
            <p:oleObj spid="_x0000_s1086" name="Foto de Photo Editor" r:id="rId5" imgW="2771429" imgH="3866667" progId="">
              <p:embed/>
            </p:oleObj>
          </a:graphicData>
        </a:graphic>
      </p:graphicFrame>
      <p:pic>
        <p:nvPicPr>
          <p:cNvPr id="1097" name="Picture 303" descr="CENTRO DE FORMACIÓN DE TROPA Nº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7138" y="4424363"/>
            <a:ext cx="79375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8" name="Imagen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6588" y="1914525"/>
            <a:ext cx="28003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echa derecha 2"/>
          <p:cNvSpPr/>
          <p:nvPr/>
        </p:nvSpPr>
        <p:spPr>
          <a:xfrm>
            <a:off x="6113463" y="2465388"/>
            <a:ext cx="736600" cy="889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00" name="CuadroTexto 4"/>
          <p:cNvSpPr txBox="1">
            <a:spLocks noChangeArrowheads="1"/>
          </p:cNvSpPr>
          <p:nvPr/>
        </p:nvSpPr>
        <p:spPr bwMode="auto">
          <a:xfrm>
            <a:off x="7143750" y="3879850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>
                <a:latin typeface="Calibri" pitchFamily="34" charset="0"/>
              </a:rPr>
              <a:t>Empleo de soldado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>
                <a:latin typeface="Calibri" pitchFamily="34" charset="0"/>
              </a:rPr>
              <a:t>2 módulos de FP (TTM)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9800" y="5770563"/>
            <a:ext cx="118586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CuadroTexto 6"/>
          <p:cNvSpPr txBox="1">
            <a:spLocks noChangeArrowheads="1"/>
          </p:cNvSpPr>
          <p:nvPr/>
        </p:nvSpPr>
        <p:spPr bwMode="auto">
          <a:xfrm>
            <a:off x="0" y="187325"/>
            <a:ext cx="990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solidFill>
                  <a:srgbClr val="000000"/>
                </a:solidFill>
                <a:latin typeface="Arial Narrow" pitchFamily="34" charset="0"/>
                <a:ea typeface="Noto Mono"/>
                <a:cs typeface="Noto Mono"/>
              </a:rPr>
              <a:t>PROMOCIÓN INTERNA</a:t>
            </a:r>
            <a:endParaRPr lang="es-ES" sz="3600" b="1">
              <a:solidFill>
                <a:srgbClr val="000000"/>
              </a:solidFill>
              <a:latin typeface="Arial Narrow" pitchFamily="34" charset="0"/>
              <a:ea typeface="Noto Mono"/>
              <a:cs typeface="Noto Mono"/>
            </a:endParaRPr>
          </a:p>
        </p:txBody>
      </p:sp>
      <p:grpSp>
        <p:nvGrpSpPr>
          <p:cNvPr id="28675" name="Grupo 16"/>
          <p:cNvGrpSpPr>
            <a:grpSpLocks/>
          </p:cNvGrpSpPr>
          <p:nvPr/>
        </p:nvGrpSpPr>
        <p:grpSpPr bwMode="auto">
          <a:xfrm>
            <a:off x="314325" y="6145213"/>
            <a:ext cx="592138" cy="712787"/>
            <a:chOff x="313618" y="6145533"/>
            <a:chExt cx="593156" cy="712467"/>
          </a:xfrm>
        </p:grpSpPr>
        <p:pic>
          <p:nvPicPr>
            <p:cNvPr id="28686" name="Imagen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618" y="6262777"/>
              <a:ext cx="593156" cy="59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7" name="Imagen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821" y="6145533"/>
              <a:ext cx="506750" cy="23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6" name="Picture 3" descr="32096ab4-e3b7-4726-8b16-8e2f091a37ea@corre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6350"/>
            <a:ext cx="12509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/>
          <a:srcRect l="37894" t="34035" r="36053" b="31754"/>
          <a:stretch/>
        </p:blipFill>
        <p:spPr>
          <a:xfrm>
            <a:off x="5946097" y="1450593"/>
            <a:ext cx="3617605" cy="267209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8678" name="CuadroTexto 15"/>
          <p:cNvSpPr txBox="1">
            <a:spLocks noChangeArrowheads="1"/>
          </p:cNvSpPr>
          <p:nvPr/>
        </p:nvSpPr>
        <p:spPr bwMode="auto">
          <a:xfrm>
            <a:off x="2546350" y="1185863"/>
            <a:ext cx="19891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>
                <a:solidFill>
                  <a:srgbClr val="000000"/>
                </a:solidFill>
                <a:latin typeface="Calibri" pitchFamily="34" charset="0"/>
              </a:rPr>
              <a:t>SUBOFICIALES</a:t>
            </a:r>
            <a:endParaRPr lang="es-ES_tradnl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8679" name="Imagen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2128838" y="18303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CuadroTexto 18"/>
          <p:cNvSpPr txBox="1">
            <a:spLocks noChangeArrowheads="1"/>
          </p:cNvSpPr>
          <p:nvPr/>
        </p:nvSpPr>
        <p:spPr bwMode="auto">
          <a:xfrm>
            <a:off x="2773363" y="3881438"/>
            <a:ext cx="1470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>
                <a:solidFill>
                  <a:srgbClr val="000000"/>
                </a:solidFill>
                <a:latin typeface="Calibri" pitchFamily="34" charset="0"/>
              </a:rPr>
              <a:t>OFICIALES</a:t>
            </a:r>
            <a:endParaRPr lang="es-ES_tradnl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81" name="CuadroTexto 22"/>
          <p:cNvSpPr txBox="1">
            <a:spLocks noChangeArrowheads="1"/>
          </p:cNvSpPr>
          <p:nvPr/>
        </p:nvSpPr>
        <p:spPr bwMode="auto">
          <a:xfrm>
            <a:off x="280988" y="2471738"/>
            <a:ext cx="2138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>
                <a:solidFill>
                  <a:srgbClr val="000000"/>
                </a:solidFill>
                <a:latin typeface="Calibri" pitchFamily="34" charset="0"/>
              </a:rPr>
              <a:t>TROPA Y MARINERÍA</a:t>
            </a:r>
            <a:endParaRPr lang="es-ES_tradnl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Flecha curvada hacia la derecha 7"/>
          <p:cNvSpPr/>
          <p:nvPr/>
        </p:nvSpPr>
        <p:spPr>
          <a:xfrm rot="536412" flipH="1">
            <a:off x="4394200" y="1562100"/>
            <a:ext cx="1263650" cy="2933700"/>
          </a:xfrm>
          <a:prstGeom prst="curv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8683" name="CuadroTexto 8"/>
          <p:cNvSpPr txBox="1">
            <a:spLocks noChangeArrowheads="1"/>
          </p:cNvSpPr>
          <p:nvPr/>
        </p:nvSpPr>
        <p:spPr bwMode="auto">
          <a:xfrm>
            <a:off x="2335213" y="2701925"/>
            <a:ext cx="952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latin typeface="Calibri" pitchFamily="34" charset="0"/>
              </a:rPr>
              <a:t>1er. año</a:t>
            </a:r>
            <a:endParaRPr lang="es-E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84" name="CuadroTexto 23"/>
          <p:cNvSpPr txBox="1">
            <a:spLocks noChangeArrowheads="1"/>
          </p:cNvSpPr>
          <p:nvPr/>
        </p:nvSpPr>
        <p:spPr bwMode="auto">
          <a:xfrm>
            <a:off x="3287713" y="5308600"/>
            <a:ext cx="6237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400" b="1">
                <a:latin typeface="Calibri" pitchFamily="34" charset="0"/>
              </a:rPr>
              <a:t>1000 plazas anuales para TROPA PERMANENTE</a:t>
            </a:r>
            <a:endParaRPr lang="es-ES" sz="2400" b="1">
              <a:latin typeface="Calibri" pitchFamily="34" charset="0"/>
            </a:endParaRPr>
          </a:p>
        </p:txBody>
      </p:sp>
      <p:sp>
        <p:nvSpPr>
          <p:cNvPr id="10" name="Flecha doblada hacia arriba 9"/>
          <p:cNvSpPr/>
          <p:nvPr/>
        </p:nvSpPr>
        <p:spPr>
          <a:xfrm rot="5400000">
            <a:off x="919957" y="3512344"/>
            <a:ext cx="2451100" cy="2147887"/>
          </a:xfrm>
          <a:prstGeom prst="bentUpArrow">
            <a:avLst>
              <a:gd name="adj1" fmla="val 14907"/>
              <a:gd name="adj2" fmla="val 15784"/>
              <a:gd name="adj3" fmla="val 2646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3934784" y="1787179"/>
            <a:ext cx="5815631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+mn-lt"/>
                <a:cs typeface="+mn-cs"/>
              </a:rPr>
              <a:t>Asesoramiento, formación y monitorización continua</a:t>
            </a:r>
            <a:endParaRPr lang="es-ES_tradnl" sz="2000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+mn-lt"/>
                <a:cs typeface="+mn-cs"/>
              </a:rPr>
              <a:t>Perfiles y trayectorias profesionales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+mn-lt"/>
                <a:cs typeface="+mn-cs"/>
              </a:rPr>
              <a:t>Estructuras de acompañamiento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+mn-lt"/>
                <a:cs typeface="+mn-cs"/>
              </a:rPr>
              <a:t>Proyección profesional</a:t>
            </a:r>
            <a:endParaRPr lang="es-ES_tradnl" sz="2000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+mn-lt"/>
                <a:cs typeface="+mn-cs"/>
              </a:rPr>
              <a:t>Apoyo </a:t>
            </a:r>
            <a:r>
              <a:rPr lang="es-ES_tradnl" sz="2000" u="sng" dirty="0">
                <a:latin typeface="+mn-lt"/>
                <a:cs typeface="+mn-cs"/>
              </a:rPr>
              <a:t>para</a:t>
            </a:r>
            <a:r>
              <a:rPr lang="es-ES_tradnl" sz="2000" dirty="0">
                <a:latin typeface="+mn-lt"/>
                <a:cs typeface="+mn-cs"/>
              </a:rPr>
              <a:t> la promoción </a:t>
            </a:r>
            <a:r>
              <a:rPr lang="es-ES_tradnl" sz="2000" u="sng" dirty="0">
                <a:latin typeface="+mn-lt"/>
                <a:cs typeface="+mn-cs"/>
              </a:rPr>
              <a:t>interna en las FAS</a:t>
            </a:r>
            <a:r>
              <a:rPr lang="es-ES_tradnl" sz="2000" dirty="0">
                <a:latin typeface="+mn-lt"/>
                <a:cs typeface="+mn-cs"/>
              </a:rPr>
              <a:t> </a:t>
            </a:r>
            <a:endParaRPr lang="es-ES_tradnl" sz="2000" strike="sngStrike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+mn-lt"/>
                <a:cs typeface="+mn-cs"/>
              </a:rPr>
              <a:t>Becas y ayudas para </a:t>
            </a:r>
            <a:r>
              <a:rPr lang="es-ES_tradnl" sz="2000" u="sng" dirty="0">
                <a:latin typeface="+mn-lt"/>
                <a:cs typeface="+mn-cs"/>
              </a:rPr>
              <a:t>otros</a:t>
            </a:r>
            <a:r>
              <a:rPr lang="es-ES_tradnl" sz="2000" dirty="0">
                <a:latin typeface="+mn-lt"/>
                <a:cs typeface="+mn-cs"/>
              </a:rPr>
              <a:t> estudios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+mn-lt"/>
                <a:cs typeface="+mn-cs"/>
              </a:rPr>
              <a:t>Acreditación de competencias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+mn-lt"/>
                <a:cs typeface="+mn-cs"/>
              </a:rPr>
              <a:t>Formación en el sector TIC</a:t>
            </a:r>
          </a:p>
        </p:txBody>
      </p:sp>
      <p:pic>
        <p:nvPicPr>
          <p:cNvPr id="30722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9800" y="5770563"/>
            <a:ext cx="118586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uadroTexto 6"/>
          <p:cNvSpPr txBox="1">
            <a:spLocks noChangeArrowheads="1"/>
          </p:cNvSpPr>
          <p:nvPr/>
        </p:nvSpPr>
        <p:spPr bwMode="auto">
          <a:xfrm>
            <a:off x="0" y="623888"/>
            <a:ext cx="9906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000" b="1">
                <a:solidFill>
                  <a:srgbClr val="000000"/>
                </a:solidFill>
                <a:latin typeface="Arial Narrow" pitchFamily="34" charset="0"/>
                <a:ea typeface="Noto Mono"/>
                <a:cs typeface="Noto Mono"/>
              </a:rPr>
              <a:t>FORMACIÓN, PROYECCIÓN Y TRAYECTORIA PROFESIONAL</a:t>
            </a:r>
            <a:endParaRPr lang="es-ES" sz="3000" b="1">
              <a:solidFill>
                <a:srgbClr val="000000"/>
              </a:solidFill>
              <a:latin typeface="Arial Narrow" pitchFamily="34" charset="0"/>
              <a:ea typeface="Noto Mono"/>
              <a:cs typeface="Noto Mono"/>
            </a:endParaRPr>
          </a:p>
        </p:txBody>
      </p:sp>
      <p:grpSp>
        <p:nvGrpSpPr>
          <p:cNvPr id="30724" name="Grupo 16"/>
          <p:cNvGrpSpPr>
            <a:grpSpLocks/>
          </p:cNvGrpSpPr>
          <p:nvPr/>
        </p:nvGrpSpPr>
        <p:grpSpPr bwMode="auto">
          <a:xfrm>
            <a:off x="314325" y="6145213"/>
            <a:ext cx="592138" cy="712787"/>
            <a:chOff x="313618" y="6145533"/>
            <a:chExt cx="593156" cy="712467"/>
          </a:xfrm>
        </p:grpSpPr>
        <p:pic>
          <p:nvPicPr>
            <p:cNvPr id="30730" name="Imagen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618" y="6262777"/>
              <a:ext cx="593156" cy="59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Imagen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821" y="6145533"/>
              <a:ext cx="506750" cy="23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3618" y="1755391"/>
            <a:ext cx="3523761" cy="3242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Conector recto 11"/>
          <p:cNvCxnSpPr/>
          <p:nvPr/>
        </p:nvCxnSpPr>
        <p:spPr>
          <a:xfrm flipV="1">
            <a:off x="4046538" y="3006725"/>
            <a:ext cx="5400675" cy="17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4046538" y="4997450"/>
            <a:ext cx="5400675" cy="17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Picture 3" descr="32096ab4-e3b7-4726-8b16-8e2f091a37ea@corre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6350"/>
            <a:ext cx="12509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ector recto 21"/>
          <p:cNvCxnSpPr/>
          <p:nvPr/>
        </p:nvCxnSpPr>
        <p:spPr>
          <a:xfrm flipV="1">
            <a:off x="4073525" y="1819275"/>
            <a:ext cx="5399088" cy="17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9800" y="5770563"/>
            <a:ext cx="118586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0" name="Grupo 16"/>
          <p:cNvGrpSpPr>
            <a:grpSpLocks/>
          </p:cNvGrpSpPr>
          <p:nvPr/>
        </p:nvGrpSpPr>
        <p:grpSpPr bwMode="auto">
          <a:xfrm>
            <a:off x="314325" y="6145213"/>
            <a:ext cx="592138" cy="712787"/>
            <a:chOff x="313618" y="6145533"/>
            <a:chExt cx="593156" cy="712467"/>
          </a:xfrm>
        </p:grpSpPr>
        <p:pic>
          <p:nvPicPr>
            <p:cNvPr id="32784" name="Imagen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618" y="6262777"/>
              <a:ext cx="593156" cy="59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5" name="Imagen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821" y="6145533"/>
              <a:ext cx="506750" cy="23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1" name="Imagen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0425" y="1741488"/>
            <a:ext cx="25479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Grupo 24"/>
          <p:cNvGrpSpPr>
            <a:grpSpLocks/>
          </p:cNvGrpSpPr>
          <p:nvPr/>
        </p:nvGrpSpPr>
        <p:grpSpPr bwMode="auto">
          <a:xfrm>
            <a:off x="6445250" y="785813"/>
            <a:ext cx="2954338" cy="5080000"/>
            <a:chOff x="395891" y="927499"/>
            <a:chExt cx="2954720" cy="5079637"/>
          </a:xfrm>
        </p:grpSpPr>
        <p:sp>
          <p:nvSpPr>
            <p:cNvPr id="12" name="CuadroTexto 11"/>
            <p:cNvSpPr txBox="1"/>
            <p:nvPr/>
          </p:nvSpPr>
          <p:spPr>
            <a:xfrm>
              <a:off x="526083" y="1359268"/>
              <a:ext cx="2414900" cy="46478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_tradnl" sz="2400" i="1" dirty="0">
                  <a:latin typeface="+mn-lt"/>
                  <a:cs typeface="+mn-cs"/>
                </a:rPr>
                <a:t>Compromiso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000" i="1" dirty="0">
                <a:latin typeface="+mn-lt"/>
                <a:cs typeface="+mn-cs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_tradnl" sz="2400" i="1" dirty="0">
                  <a:latin typeface="+mn-lt"/>
                  <a:cs typeface="+mn-cs"/>
                </a:rPr>
                <a:t>Disciplina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000" i="1" dirty="0">
                <a:latin typeface="+mn-lt"/>
                <a:cs typeface="+mn-cs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_tradnl" sz="2400" i="1" dirty="0">
                  <a:latin typeface="+mn-lt"/>
                  <a:cs typeface="+mn-cs"/>
                </a:rPr>
                <a:t>Solidaridad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000" i="1" dirty="0">
                <a:latin typeface="+mn-lt"/>
                <a:cs typeface="+mn-cs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_tradnl" sz="2400" i="1" dirty="0">
                  <a:latin typeface="+mn-lt"/>
                  <a:cs typeface="+mn-cs"/>
                </a:rPr>
                <a:t>Compañerismo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000" i="1" dirty="0">
                <a:latin typeface="+mn-lt"/>
                <a:cs typeface="+mn-cs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_tradnl" sz="2400" i="1" dirty="0">
                  <a:latin typeface="+mn-lt"/>
                  <a:cs typeface="+mn-cs"/>
                </a:rPr>
                <a:t>Igualdad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000" i="1" dirty="0">
                <a:latin typeface="+mn-lt"/>
                <a:cs typeface="+mn-cs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_tradnl" sz="2400" i="1" dirty="0">
                  <a:latin typeface="+mn-lt"/>
                  <a:cs typeface="+mn-cs"/>
                </a:rPr>
                <a:t>Ilusión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000" i="1" dirty="0">
                <a:latin typeface="+mn-lt"/>
                <a:cs typeface="+mn-cs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_tradnl" sz="2400" i="1" dirty="0">
                  <a:latin typeface="+mn-lt"/>
                  <a:cs typeface="+mn-cs"/>
                </a:rPr>
                <a:t>Formación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000" i="1" dirty="0">
                <a:latin typeface="+mn-lt"/>
                <a:cs typeface="+mn-cs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_tradnl" sz="2400" i="1" dirty="0">
                  <a:latin typeface="+mn-lt"/>
                  <a:cs typeface="+mn-cs"/>
                </a:rPr>
                <a:t>Superación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000" i="1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400" i="1" dirty="0">
                  <a:latin typeface="+mn-lt"/>
                  <a:cs typeface="+mn-cs"/>
                </a:rPr>
                <a:t>-   Promoción</a:t>
              </a:r>
              <a:endParaRPr lang="es-ES" sz="2400" i="1" dirty="0">
                <a:latin typeface="+mn-lt"/>
                <a:cs typeface="+mn-cs"/>
              </a:endParaRPr>
            </a:p>
          </p:txBody>
        </p:sp>
        <p:sp>
          <p:nvSpPr>
            <p:cNvPr id="32783" name="CuadroTexto 15"/>
            <p:cNvSpPr txBox="1">
              <a:spLocks noChangeArrowheads="1"/>
            </p:cNvSpPr>
            <p:nvPr/>
          </p:nvSpPr>
          <p:spPr bwMode="auto">
            <a:xfrm>
              <a:off x="395891" y="927499"/>
              <a:ext cx="2954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 i="1" u="sng">
                  <a:latin typeface="Calibri" pitchFamily="34" charset="0"/>
                </a:rPr>
                <a:t>“Comparte nuestros valores”</a:t>
              </a:r>
              <a:endParaRPr lang="es-ES" b="1" i="1" u="sng">
                <a:latin typeface="Calibri" pitchFamily="34" charset="0"/>
              </a:endParaRPr>
            </a:p>
          </p:txBody>
        </p:sp>
      </p:grpSp>
      <p:pic>
        <p:nvPicPr>
          <p:cNvPr id="32773" name="Imagen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451225"/>
            <a:ext cx="3206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4" name="Grupo 25"/>
          <p:cNvGrpSpPr>
            <a:grpSpLocks/>
          </p:cNvGrpSpPr>
          <p:nvPr/>
        </p:nvGrpSpPr>
        <p:grpSpPr bwMode="auto">
          <a:xfrm>
            <a:off x="-169863" y="795338"/>
            <a:ext cx="3713163" cy="4676775"/>
            <a:chOff x="6092889" y="927499"/>
            <a:chExt cx="3713329" cy="4677227"/>
          </a:xfrm>
        </p:grpSpPr>
        <p:sp>
          <p:nvSpPr>
            <p:cNvPr id="32777" name="CuadroTexto 6"/>
            <p:cNvSpPr txBox="1">
              <a:spLocks noChangeArrowheads="1"/>
            </p:cNvSpPr>
            <p:nvPr/>
          </p:nvSpPr>
          <p:spPr bwMode="auto">
            <a:xfrm>
              <a:off x="6251668" y="1437534"/>
              <a:ext cx="331470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i="1">
                  <a:latin typeface="Calibri" pitchFamily="34" charset="0"/>
                </a:rPr>
                <a:t>La práctica deportiva enseña importantes valores éticos y morales</a:t>
              </a:r>
            </a:p>
          </p:txBody>
        </p:sp>
        <p:sp>
          <p:nvSpPr>
            <p:cNvPr id="32778" name="Rectángulo 9"/>
            <p:cNvSpPr>
              <a:spLocks noChangeArrowheads="1"/>
            </p:cNvSpPr>
            <p:nvPr/>
          </p:nvSpPr>
          <p:spPr bwMode="auto">
            <a:xfrm>
              <a:off x="7092630" y="927499"/>
              <a:ext cx="20601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b="1" i="1" u="sng">
                  <a:latin typeface="Calibri" pitchFamily="34" charset="0"/>
                </a:rPr>
                <a:t>Pierre De Coubertin</a:t>
              </a:r>
            </a:p>
          </p:txBody>
        </p:sp>
        <p:sp>
          <p:nvSpPr>
            <p:cNvPr id="32779" name="Rectángulo 19"/>
            <p:cNvSpPr>
              <a:spLocks noChangeArrowheads="1"/>
            </p:cNvSpPr>
            <p:nvPr/>
          </p:nvSpPr>
          <p:spPr bwMode="auto">
            <a:xfrm>
              <a:off x="6305786" y="2590837"/>
              <a:ext cx="314908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i="1">
                  <a:latin typeface="Calibri" pitchFamily="34" charset="0"/>
                </a:rPr>
                <a:t>El deporte promueve la superación personal y la autoconfianza</a:t>
              </a:r>
            </a:p>
          </p:txBody>
        </p:sp>
        <p:sp>
          <p:nvSpPr>
            <p:cNvPr id="32780" name="Rectángulo 20"/>
            <p:cNvSpPr>
              <a:spLocks noChangeArrowheads="1"/>
            </p:cNvSpPr>
            <p:nvPr/>
          </p:nvSpPr>
          <p:spPr bwMode="auto">
            <a:xfrm>
              <a:off x="6092889" y="3769421"/>
              <a:ext cx="371332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i="1">
                  <a:latin typeface="Calibri" pitchFamily="34" charset="0"/>
                </a:rPr>
                <a:t>El esfuerzo y la dedicación son fundamentales para el éxito en cualquier ámbito</a:t>
              </a:r>
            </a:p>
          </p:txBody>
        </p:sp>
        <p:sp>
          <p:nvSpPr>
            <p:cNvPr id="32781" name="Rectángulo 21"/>
            <p:cNvSpPr>
              <a:spLocks noChangeArrowheads="1"/>
            </p:cNvSpPr>
            <p:nvPr/>
          </p:nvSpPr>
          <p:spPr bwMode="auto">
            <a:xfrm>
              <a:off x="6222553" y="4958395"/>
              <a:ext cx="33729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i="1">
                  <a:latin typeface="Calibri" pitchFamily="34" charset="0"/>
                </a:rPr>
                <a:t>Los deportes son la escuela del valor y la lealtad</a:t>
              </a:r>
            </a:p>
          </p:txBody>
        </p:sp>
      </p:grpSp>
      <p:sp>
        <p:nvSpPr>
          <p:cNvPr id="32775" name="CuadroTexto 26"/>
          <p:cNvSpPr txBox="1">
            <a:spLocks noChangeArrowheads="1"/>
          </p:cNvSpPr>
          <p:nvPr/>
        </p:nvSpPr>
        <p:spPr bwMode="auto">
          <a:xfrm>
            <a:off x="2847975" y="6276975"/>
            <a:ext cx="408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>
                <a:latin typeface="Calibri" pitchFamily="34" charset="0"/>
              </a:rPr>
              <a:t>https://reclutamiento.defensa.gob.es</a:t>
            </a:r>
            <a:endParaRPr lang="es-ES" sz="2000">
              <a:latin typeface="Calibri" pitchFamily="34" charset="0"/>
            </a:endParaRPr>
          </a:p>
        </p:txBody>
      </p:sp>
      <p:pic>
        <p:nvPicPr>
          <p:cNvPr id="32776" name="Picture 3" descr="32096ab4-e3b7-4726-8b16-8e2f091a37ea@corre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6350"/>
            <a:ext cx="12509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95375" y="2978150"/>
            <a:ext cx="7924800" cy="3481388"/>
          </a:xfrm>
          <a:prstGeom prst="rect">
            <a:avLst/>
          </a:prstGeom>
          <a:noFill/>
        </p:spPr>
        <p:txBody>
          <a:bodyPr lIns="99060" tIns="49530" rIns="99060" bIns="4953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alpha val="100000"/>
                </a:srgbClr>
              </a:buClr>
              <a:defRPr/>
            </a:pPr>
            <a:r>
              <a:rPr lang="en-US" sz="2800" dirty="0">
                <a:latin typeface="Calibri"/>
                <a:cs typeface="+mn-cs"/>
              </a:rPr>
              <a:t>REFERENCIAS</a:t>
            </a:r>
            <a:endParaRPr lang="en-US" sz="2800" u="sng" dirty="0">
              <a:latin typeface="Calibri"/>
              <a:cs typeface="+mn-cs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alpha val="10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s-ES" sz="2800" b="1" dirty="0">
                <a:latin typeface="Calibri"/>
                <a:cs typeface="+mn-cs"/>
              </a:rPr>
              <a:t>Ministerio de Defensa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alpha val="10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s-ES" sz="2800" b="1" dirty="0">
                <a:latin typeface="Calibri"/>
                <a:cs typeface="+mn-cs"/>
              </a:rPr>
              <a:t>Fuerzas Armadas Españolas. Tropa y Marinería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alpha val="10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s-ES" sz="2800" b="1" dirty="0">
                <a:latin typeface="Calibri"/>
                <a:cs typeface="+mn-cs"/>
              </a:rPr>
              <a:t>Convocatoria Tropa y Marinería 2024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alpha val="100000"/>
                </a:srgbClr>
              </a:buClr>
              <a:defRPr/>
            </a:pPr>
            <a:r>
              <a:rPr lang="es-ES_tradnl" sz="2800" dirty="0">
                <a:latin typeface="Calibri"/>
                <a:cs typeface="+mn-cs"/>
              </a:rPr>
              <a:t>Toda la información en:</a:t>
            </a:r>
            <a:endParaRPr lang="es-ES" sz="2800" dirty="0">
              <a:latin typeface="Calibri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alpha val="100000"/>
                </a:srgbClr>
              </a:buClr>
              <a:defRPr/>
            </a:pPr>
            <a:r>
              <a:rPr lang="en-US" sz="2800" b="1" dirty="0">
                <a:latin typeface="Calibri"/>
                <a:cs typeface="+mn-cs"/>
                <a:hlinkClick r:id="rId3"/>
              </a:rPr>
              <a:t>www.reclutamiento.defensa.gob.es</a:t>
            </a:r>
            <a:endParaRPr lang="en-US" sz="2800" b="1" dirty="0">
              <a:latin typeface="Calibri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alpha val="100000"/>
                </a:srgbClr>
              </a:buClr>
              <a:buFont typeface="Calibri"/>
              <a:buChar char="-"/>
              <a:defRPr/>
            </a:pPr>
            <a:endParaRPr lang="en-US" sz="1517" b="1" dirty="0">
              <a:latin typeface="Calibri"/>
              <a:cs typeface="+mn-cs"/>
            </a:endParaRPr>
          </a:p>
        </p:txBody>
      </p:sp>
      <p:pic>
        <p:nvPicPr>
          <p:cNvPr id="34818" name="Picture 3" descr="32096ab4-e3b7-4726-8b16-8e2f091a37ea@corr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350"/>
            <a:ext cx="12509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Imagen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4400" y="273050"/>
            <a:ext cx="32051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ón MDEF.potx" id="{7D225E72-576E-4CB3-9112-76D9CBD7167D}" vid="{98678822-0DEB-4294-B15E-5323933E1CC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MDEF</Template>
  <TotalTime>2290</TotalTime>
  <Words>376</Words>
  <Application>Microsoft Office PowerPoint</Application>
  <PresentationFormat>A4 (210 x 297 mm)</PresentationFormat>
  <Paragraphs>105</Paragraphs>
  <Slides>10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Calibri</vt:lpstr>
      <vt:lpstr>Arial</vt:lpstr>
      <vt:lpstr>Calibri Light</vt:lpstr>
      <vt:lpstr>Arial Narrow</vt:lpstr>
      <vt:lpstr>Noto Mono</vt:lpstr>
      <vt:lpstr>Times New Roman</vt:lpstr>
      <vt:lpstr>MS PGothic</vt:lpstr>
      <vt:lpstr>Tema de Office</vt:lpstr>
      <vt:lpstr>Tema de Office</vt:lpstr>
      <vt:lpstr>Tema de Office</vt:lpstr>
      <vt:lpstr>Tema de Office</vt:lpstr>
      <vt:lpstr>Foto de Photo Editor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rleiva</cp:lastModifiedBy>
  <cp:revision>230</cp:revision>
  <cp:lastPrinted>2024-10-09T06:17:36Z</cp:lastPrinted>
  <dcterms:created xsi:type="dcterms:W3CDTF">2022-02-27T07:38:43Z</dcterms:created>
  <dcterms:modified xsi:type="dcterms:W3CDTF">2024-12-19T15:47:14Z</dcterms:modified>
</cp:coreProperties>
</file>